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2" r:id="rId5"/>
    <p:sldId id="258" r:id="rId6"/>
    <p:sldId id="260" r:id="rId7"/>
    <p:sldId id="259" r:id="rId8"/>
    <p:sldId id="263" r:id="rId9"/>
    <p:sldId id="264" r:id="rId10"/>
    <p:sldId id="265" r:id="rId11"/>
    <p:sldId id="268" r:id="rId12"/>
    <p:sldId id="272" r:id="rId13"/>
    <p:sldId id="271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0318BEF1-8F35-43DE-9944-AF482EE1EF3B}">
          <p14:sldIdLst>
            <p14:sldId id="256"/>
            <p14:sldId id="257"/>
            <p14:sldId id="261"/>
            <p14:sldId id="262"/>
            <p14:sldId id="258"/>
            <p14:sldId id="260"/>
            <p14:sldId id="259"/>
            <p14:sldId id="263"/>
            <p14:sldId id="264"/>
            <p14:sldId id="265"/>
            <p14:sldId id="268"/>
            <p14:sldId id="272"/>
          </p14:sldIdLst>
        </p14:section>
        <p14:section name="מקטע ללא כותרת" id="{50408783-091B-49BB-B627-9FF03F27AF53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178A1-6FB7-4F79-AC59-37593BD072D2}" v="21" dt="2023-02-23T20:32:13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EC8DBC8-313E-43A5-B34D-FEA98ECDE30A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228A443-303B-4751-8666-1BFEB85B84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831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A443-303B-4751-8666-1BFEB85B84A7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432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8A443-303B-4751-8666-1BFEB85B84A7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546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6BCEB7-815D-CBEE-F74D-971E24AC3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842631D-D9D4-3C4B-3079-171EAE3A7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904B06-0BD7-2643-DE5F-5C9C51BA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331C312-FD7A-2910-CC3C-7C06976C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E4EB124-C5B6-254C-BDB0-23B4A29D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39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B06603-37B4-3EA4-F993-B68CC55F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8994834-D5DF-4980-5A21-487355592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27D8D07-B75D-DD9B-1F5B-896A8C45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9962B1F-0788-7B13-AAED-0EB2D6D4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C40152-2246-E182-E641-2D09FDBB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680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7116729-9270-65A0-F600-2448518EB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7600363-AAE1-07E6-FA0F-B1BAAC032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AD927D1-3E2C-8EF9-4EA7-7D3E508D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67A479F-465D-3606-5569-31F648F7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2827FF8-BAD2-086A-9F75-2CB53D90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719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5389CB-1EB3-283B-F018-61ABC09D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B3B94B-07D3-3256-479C-DDFC0A5D3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680CD42-8AFD-3AEB-7643-3FFFD867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33BC037-4D2B-3B6F-6D0D-460ADC39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704D819-B875-66C9-BE93-431671BA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460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27841-4C1E-D412-383D-DA40083C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C5D79F2-AC7C-F9C4-6202-6DC0FDD0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E3A89E-D8A2-ABF4-7678-CE4AEBA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F5EF084-DADC-7AE0-E348-B5499A92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6665B4-6170-B34D-97D7-62595926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11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153FE2-D20F-70FF-36FD-D58CA8D0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FAF956-34FF-784F-DBEF-7BA922B65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D7BC95A-F26B-998E-9B26-C2D09B9F9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F1D66E5-9851-2C73-90F5-83F565B3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6B850AA-62E7-1341-27E6-8A5FC668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8F2F584-3E48-F47F-65FB-69E56245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841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9746C9-EF49-06B2-70D2-9DF1D144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B083BE9-D8D5-05F9-E454-9D8DD4A7A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7DBE309-2FC7-B515-512B-BF3A0C2C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29311E2-E8AC-92D1-D0FD-B6D5E7923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CC25F55-D4DE-56D9-FDD2-06292ED112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7803611-9280-C866-FD54-A60173FC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6DED310-D649-4AC6-6DDC-B2B10539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74D80EAB-5A03-209A-5E95-2F7562FC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653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A09452-2ED8-2EA9-9981-503E597B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211A5F0-6E77-6CC8-2F8F-9DC670D0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72045C7-44DA-AE07-8F27-F448324C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FA42279-BB28-D298-6AF0-267DB1D0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4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D3805C1-1B40-9328-90A1-4A6BD3F5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88C9DC8-A325-692A-474E-FA2D03B5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328E7D0-D00B-9EF3-F5BC-6C6E52EB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365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2411EA-72E7-48FD-4C99-81277BED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793EB1-02E8-B87C-03BC-E0188C1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6B3E8CE-BA6A-0769-023D-ADAD1B65B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24816CC-6F50-584F-7D7E-4F804EFA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D56DA5F-706E-ACEC-F1F9-E611D000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0EBBC7A-2939-6445-CCC7-F1A2E7E8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673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FE34DF-A63B-D1CE-F8AA-B5B786FE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ED89DDA-464E-E1DA-C8B7-314CC05D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7CDFE34-D74D-5225-B529-323094972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C67C1D-8B8E-2288-D05D-8A1227FE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DED6E81-5ECE-FBDE-2400-7A2E079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9E19A0E-D77A-D07A-E3C0-A7FA79A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064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D6DBBBA-3C47-FF38-1887-916C3AA5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7CE2453-DE47-F2A7-6692-A0E1BCFC0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CF9957A-353D-C465-A2A8-28BDC02BC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FA0E-A81D-4335-8AB0-2949C9E38376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73DCF5-752D-6564-17F6-F7CA6E03A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44E9FF-E4B3-2429-61E2-15FB33C1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D9AC-6EBF-46F6-9203-B6233F0DA6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229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20B09CD-F260-7D2C-B931-92F9B0BF6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Predicting whether a book will receive a good rating</a:t>
            </a:r>
            <a:r>
              <a:rPr lang="en-US" b="1" dirty="0"/>
              <a:t> </a:t>
            </a:r>
            <a:endParaRPr lang="he-IL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46921D6-61B4-1F34-91F3-826374E5E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822" y="5202238"/>
            <a:ext cx="9144000" cy="1655762"/>
          </a:xfrm>
          <a:noFill/>
        </p:spPr>
        <p:txBody>
          <a:bodyPr/>
          <a:lstStyle/>
          <a:p>
            <a:r>
              <a:rPr lang="en-US" dirty="0"/>
              <a:t>Students:</a:t>
            </a:r>
          </a:p>
          <a:p>
            <a:pPr algn="l"/>
            <a:r>
              <a:rPr lang="en-US" dirty="0" err="1"/>
              <a:t>Iliya</a:t>
            </a:r>
            <a:r>
              <a:rPr lang="en-US" dirty="0"/>
              <a:t> </a:t>
            </a:r>
            <a:r>
              <a:rPr lang="en-US" dirty="0" err="1"/>
              <a:t>Belotherkovsky</a:t>
            </a:r>
            <a:r>
              <a:rPr lang="en-US" dirty="0"/>
              <a:t> 336551502</a:t>
            </a:r>
          </a:p>
          <a:p>
            <a:pPr algn="l"/>
            <a:r>
              <a:rPr lang="en-US" dirty="0"/>
              <a:t>Aviv Sharvit:208750042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33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4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10F0309-5211-0CF7-9039-83530D1D5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57" y="194552"/>
            <a:ext cx="3148033" cy="258860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DAC6B9A-94EC-6D89-01BF-45C8BF4FA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" y="341716"/>
            <a:ext cx="5140323" cy="6352161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ACFABBB-FD34-21E7-2117-4DE001616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4" y="0"/>
            <a:ext cx="2996351" cy="27602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780354C-0EA2-FBAD-5FBB-CC3FCF3A11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57" y="2888918"/>
            <a:ext cx="3148033" cy="3846019"/>
          </a:xfrm>
          <a:prstGeom prst="rect">
            <a:avLst/>
          </a:prstGeom>
        </p:spPr>
      </p:pic>
      <p:pic>
        <p:nvPicPr>
          <p:cNvPr id="10" name="מציין מיקום תוכן 4">
            <a:extLst>
              <a:ext uri="{FF2B5EF4-FFF2-40B4-BE49-F238E27FC236}">
                <a16:creationId xmlns:a16="http://schemas.microsoft.com/office/drawing/2014/main" id="{8849BDD0-5F5A-458F-431A-8DC72DF88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71" y="2888918"/>
            <a:ext cx="2955938" cy="38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6CDD01-C9EF-D568-46BE-308609A9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Machine Learning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AEBCED-47C2-B111-4DF3-7F612819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dirty="0"/>
              <a:t>We employed a supervised method in the machine learning phase</a:t>
            </a:r>
          </a:p>
          <a:p>
            <a:pPr algn="l"/>
            <a:r>
              <a:rPr lang="en-US" b="1" dirty="0"/>
              <a:t>All of the numeric columns were included in the feature vector x, except for the successful and score column (successful is the goal column y)</a:t>
            </a:r>
          </a:p>
          <a:p>
            <a:pPr algn="l"/>
            <a:r>
              <a:rPr lang="en-US" b="1" dirty="0"/>
              <a:t>We </a:t>
            </a:r>
            <a:r>
              <a:rPr lang="en-US" b="1" dirty="0" err="1"/>
              <a:t>untilized</a:t>
            </a:r>
            <a:r>
              <a:rPr lang="en-US" b="1" dirty="0"/>
              <a:t> logistic regression to train the model, which is designed for binary problems (in our instance ,0/1)</a:t>
            </a:r>
          </a:p>
          <a:p>
            <a:pPr algn="l"/>
            <a:r>
              <a:rPr lang="en-US" b="1" dirty="0"/>
              <a:t>The accuracy of the prediction was impressive 88%</a:t>
            </a:r>
          </a:p>
          <a:p>
            <a:pPr algn="l"/>
            <a:r>
              <a:rPr lang="en-US" b="1" dirty="0"/>
              <a:t>We divided the data frame into training and testing model as well.</a:t>
            </a:r>
          </a:p>
          <a:p>
            <a:pPr algn="l"/>
            <a:r>
              <a:rPr lang="en-US" b="1" dirty="0"/>
              <a:t>Our major strategy to use logistic regression, which yielded an accuracy of 89%</a:t>
            </a:r>
          </a:p>
        </p:txBody>
      </p:sp>
    </p:spTree>
    <p:extLst>
      <p:ext uri="{BB962C8B-B14F-4D97-AF65-F5344CB8AC3E}">
        <p14:creationId xmlns:p14="http://schemas.microsoft.com/office/powerpoint/2010/main" val="21397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7A96849-471B-9DC7-1019-89D59AC48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549" y="537901"/>
            <a:ext cx="9144000" cy="2387600"/>
          </a:xfrm>
        </p:spPr>
        <p:txBody>
          <a:bodyPr/>
          <a:lstStyle/>
          <a:p>
            <a:pPr algn="ctr"/>
            <a:r>
              <a:rPr lang="en-US" sz="4400" b="1" dirty="0">
                <a:latin typeface="45"/>
              </a:rPr>
              <a:t>Conclusion</a:t>
            </a:r>
            <a:br>
              <a:rPr lang="he-IL" sz="4400" b="1" dirty="0">
                <a:latin typeface="45"/>
              </a:rPr>
            </a:br>
            <a:endParaRPr lang="he-IL" dirty="0">
              <a:latin typeface="45"/>
            </a:endParaRPr>
          </a:p>
        </p:txBody>
      </p:sp>
      <p:sp>
        <p:nvSpPr>
          <p:cNvPr id="4" name="כותרת משנה 3">
            <a:extLst>
              <a:ext uri="{FF2B5EF4-FFF2-40B4-BE49-F238E27FC236}">
                <a16:creationId xmlns:a16="http://schemas.microsoft.com/office/drawing/2014/main" id="{02BC2459-4476-E0DC-2A20-B2C6A8F70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808" y="2276738"/>
            <a:ext cx="9144000" cy="1655762"/>
          </a:xfrm>
        </p:spPr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Despite achieving solid results in learning the machine, we have reached a predicament where the success of the book cannot truly be predicted, as it depends solely on its content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285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2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4DA60BA-6DCB-ABB5-1D68-55A4CF09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9694"/>
            <a:ext cx="10515600" cy="2509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b="1" i="0" dirty="0">
                <a:effectLst/>
                <a:latin typeface="-apple-system"/>
              </a:rPr>
              <a:t>Introduction</a:t>
            </a:r>
            <a:br>
              <a:rPr lang="en-US" b="1" i="0" dirty="0">
                <a:effectLst/>
                <a:latin typeface="-apple-system"/>
              </a:rPr>
            </a:b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502BCE-DBB2-9977-7EFC-090F3523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Although libraries are not as popular in the modern world today, there is still a demand and people who prefer to buy books and give their opinions on them. Therefore, we wondered if it is possible to predict the rating of a book that will be released under your name with the existing data we have today. And if a new book in a certain genre is released today, what are its chances of being as popular as Harry Potter was back then</a:t>
            </a:r>
            <a:endParaRPr lang="he-IL" b="1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5671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B34654-175C-7F65-DD73-CEBBF523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Research Questions</a:t>
            </a:r>
            <a:endParaRPr lang="he-IL" sz="6000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3F0167-ED75-4B3C-331C-3EA704306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2282" cy="4351338"/>
          </a:xfrm>
        </p:spPr>
        <p:txBody>
          <a:bodyPr/>
          <a:lstStyle/>
          <a:p>
            <a:pPr algn="ctr"/>
            <a:r>
              <a:rPr lang="en-US" b="1" i="0" dirty="0">
                <a:effectLst/>
                <a:latin typeface="Söhne"/>
              </a:rPr>
              <a:t>The research question we are investigating is whether it is possible to predict the success of a book in achieving a high rating in relation to a website:</a:t>
            </a:r>
          </a:p>
          <a:p>
            <a:pPr algn="ctr"/>
            <a:r>
              <a:rPr lang="en-US" b="1" dirty="0"/>
              <a:t>https://www.bookdepository.com/</a:t>
            </a:r>
            <a:endParaRPr lang="he-IL" b="1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75D2BC2-F1EC-BDB4-111D-8BEDE2D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4" y="1825625"/>
            <a:ext cx="2455030" cy="32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A9FE9E-6ADB-845D-D202-2C8B0B21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46" y="1705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The Process</a:t>
            </a:r>
            <a:endParaRPr lang="he-IL" sz="6000" b="1" dirty="0"/>
          </a:p>
        </p:txBody>
      </p:sp>
      <p:sp>
        <p:nvSpPr>
          <p:cNvPr id="4" name="הסבר: חץ ימינה 3">
            <a:extLst>
              <a:ext uri="{FF2B5EF4-FFF2-40B4-BE49-F238E27FC236}">
                <a16:creationId xmlns:a16="http://schemas.microsoft.com/office/drawing/2014/main" id="{CFCB2122-421C-563B-65BB-86A65B241796}"/>
              </a:ext>
            </a:extLst>
          </p:cNvPr>
          <p:cNvSpPr/>
          <p:nvPr/>
        </p:nvSpPr>
        <p:spPr>
          <a:xfrm>
            <a:off x="4831734" y="2198450"/>
            <a:ext cx="2590470" cy="1657430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הסבר: חץ ימינה 6">
            <a:extLst>
              <a:ext uri="{FF2B5EF4-FFF2-40B4-BE49-F238E27FC236}">
                <a16:creationId xmlns:a16="http://schemas.microsoft.com/office/drawing/2014/main" id="{6F70CAA3-E4FC-1E37-2B07-43E506E2E0DF}"/>
              </a:ext>
            </a:extLst>
          </p:cNvPr>
          <p:cNvSpPr/>
          <p:nvPr/>
        </p:nvSpPr>
        <p:spPr>
          <a:xfrm>
            <a:off x="7422204" y="2198450"/>
            <a:ext cx="2305456" cy="1605064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הסבר: חץ ימינה 7">
            <a:extLst>
              <a:ext uri="{FF2B5EF4-FFF2-40B4-BE49-F238E27FC236}">
                <a16:creationId xmlns:a16="http://schemas.microsoft.com/office/drawing/2014/main" id="{8756A023-4E2A-ED14-9E15-0FB6F8CA25F4}"/>
              </a:ext>
            </a:extLst>
          </p:cNvPr>
          <p:cNvSpPr/>
          <p:nvPr/>
        </p:nvSpPr>
        <p:spPr>
          <a:xfrm>
            <a:off x="155642" y="2198450"/>
            <a:ext cx="2305456" cy="1605064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תרשים זרימה: תהליך חלופי 8">
            <a:extLst>
              <a:ext uri="{FF2B5EF4-FFF2-40B4-BE49-F238E27FC236}">
                <a16:creationId xmlns:a16="http://schemas.microsoft.com/office/drawing/2014/main" id="{1B895F0F-10B3-AF2A-8907-EB686B58818D}"/>
              </a:ext>
            </a:extLst>
          </p:cNvPr>
          <p:cNvSpPr/>
          <p:nvPr/>
        </p:nvSpPr>
        <p:spPr>
          <a:xfrm>
            <a:off x="9727660" y="2266545"/>
            <a:ext cx="1673158" cy="132296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6FC938B-E843-6FFC-AED5-8C0664716938}"/>
              </a:ext>
            </a:extLst>
          </p:cNvPr>
          <p:cNvSpPr txBox="1"/>
          <p:nvPr/>
        </p:nvSpPr>
        <p:spPr>
          <a:xfrm>
            <a:off x="9568959" y="2727971"/>
            <a:ext cx="167315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Conclusion</a:t>
            </a:r>
            <a:endParaRPr lang="he-IL" sz="2000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49F2DC7-2BD6-DC70-60CD-2DCA4C063910}"/>
              </a:ext>
            </a:extLst>
          </p:cNvPr>
          <p:cNvSpPr txBox="1"/>
          <p:nvPr/>
        </p:nvSpPr>
        <p:spPr>
          <a:xfrm>
            <a:off x="273377" y="2356701"/>
            <a:ext cx="1300899" cy="12618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900" b="1" dirty="0"/>
              <a:t>Step 1</a:t>
            </a:r>
          </a:p>
          <a:p>
            <a:r>
              <a:rPr lang="en-US" sz="1900" b="1" dirty="0"/>
              <a:t>Data acquisition</a:t>
            </a:r>
          </a:p>
          <a:p>
            <a:r>
              <a:rPr lang="en-US" sz="1900" b="1" dirty="0"/>
              <a:t>(Selenium)</a:t>
            </a:r>
            <a:endParaRPr lang="he-IL" sz="1900" b="1" dirty="0"/>
          </a:p>
        </p:txBody>
      </p:sp>
      <p:sp>
        <p:nvSpPr>
          <p:cNvPr id="14" name="הסבר: חץ ימינה 13">
            <a:extLst>
              <a:ext uri="{FF2B5EF4-FFF2-40B4-BE49-F238E27FC236}">
                <a16:creationId xmlns:a16="http://schemas.microsoft.com/office/drawing/2014/main" id="{4B757485-DD5C-E28B-1D31-E621B0AE930E}"/>
              </a:ext>
            </a:extLst>
          </p:cNvPr>
          <p:cNvSpPr/>
          <p:nvPr/>
        </p:nvSpPr>
        <p:spPr>
          <a:xfrm>
            <a:off x="2493688" y="2250816"/>
            <a:ext cx="2305456" cy="1605064"/>
          </a:xfrm>
          <a:prstGeom prst="right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A99CD5C-BA89-5834-0B20-217ED6B31B4E}"/>
              </a:ext>
            </a:extLst>
          </p:cNvPr>
          <p:cNvSpPr txBox="1"/>
          <p:nvPr/>
        </p:nvSpPr>
        <p:spPr>
          <a:xfrm>
            <a:off x="2339998" y="2539317"/>
            <a:ext cx="1381674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Step 2</a:t>
            </a:r>
          </a:p>
          <a:p>
            <a:r>
              <a:rPr lang="en-US" sz="2000" b="1" dirty="0"/>
              <a:t>Data Handling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6079F671-6B06-7BB7-F87E-A41667AC5DC2}"/>
              </a:ext>
            </a:extLst>
          </p:cNvPr>
          <p:cNvSpPr txBox="1"/>
          <p:nvPr/>
        </p:nvSpPr>
        <p:spPr>
          <a:xfrm>
            <a:off x="4966688" y="2643127"/>
            <a:ext cx="108067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Step 3</a:t>
            </a:r>
          </a:p>
          <a:p>
            <a:r>
              <a:rPr lang="en-US" sz="2000" b="1" dirty="0"/>
              <a:t>EDA</a:t>
            </a:r>
            <a:endParaRPr lang="he-IL" sz="2000" b="1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FB33BACC-19C1-2162-DF47-9B389EB5FF0B}"/>
              </a:ext>
            </a:extLst>
          </p:cNvPr>
          <p:cNvSpPr txBox="1"/>
          <p:nvPr/>
        </p:nvSpPr>
        <p:spPr>
          <a:xfrm>
            <a:off x="7470531" y="2466360"/>
            <a:ext cx="13165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/>
              <a:t>Step 4</a:t>
            </a:r>
          </a:p>
          <a:p>
            <a:r>
              <a:rPr lang="en-US" sz="2000" b="1" dirty="0"/>
              <a:t>Machine</a:t>
            </a:r>
          </a:p>
          <a:p>
            <a:r>
              <a:rPr lang="en-US" sz="2000" b="1" dirty="0"/>
              <a:t>Learning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79561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BF0787-6602-6D01-F60C-78C96CB0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0" i="0" dirty="0">
                <a:effectLst/>
                <a:latin typeface="Söhne"/>
              </a:rPr>
              <a:t>research source</a:t>
            </a:r>
            <a:endParaRPr lang="he-IL" sz="6000" dirty="0"/>
          </a:p>
        </p:txBody>
      </p:sp>
      <p:pic>
        <p:nvPicPr>
          <p:cNvPr id="9" name="מציין מיקום תוכן 8" descr="תמונה שמכילה טקסט, צילום מסך, חוץ, כמה&#10;&#10;התיאור נוצר באופן אוטומטי">
            <a:extLst>
              <a:ext uri="{FF2B5EF4-FFF2-40B4-BE49-F238E27FC236}">
                <a16:creationId xmlns:a16="http://schemas.microsoft.com/office/drawing/2014/main" id="{D94E2A40-71FD-9DC0-E5BB-903759B42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983" y="143489"/>
            <a:ext cx="6429983" cy="6571022"/>
          </a:xfrm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A9168E4-2BAD-7519-BC4A-E79A7A3E0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37" y="143489"/>
            <a:ext cx="6864969" cy="6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מציין מיקום תוכן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A09ABE5-E02C-052E-28A2-B0972C45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130"/>
            <a:ext cx="12165770" cy="5468869"/>
          </a:xfrm>
        </p:spPr>
      </p:pic>
      <p:sp>
        <p:nvSpPr>
          <p:cNvPr id="6" name="כותרת 5">
            <a:extLst>
              <a:ext uri="{FF2B5EF4-FFF2-40B4-BE49-F238E27FC236}">
                <a16:creationId xmlns:a16="http://schemas.microsoft.com/office/drawing/2014/main" id="{05FB1EC4-5981-D9C8-4EF0-A7B647C7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0" i="0" dirty="0">
                <a:effectLst/>
                <a:latin typeface="Söhne"/>
              </a:rPr>
              <a:t>research source</a:t>
            </a:r>
            <a:endParaRPr lang="he-IL" sz="6000" dirty="0"/>
          </a:p>
        </p:txBody>
      </p:sp>
      <p:sp>
        <p:nvSpPr>
          <p:cNvPr id="10" name="תרשים זרימה: תהליך חלופי 9">
            <a:extLst>
              <a:ext uri="{FF2B5EF4-FFF2-40B4-BE49-F238E27FC236}">
                <a16:creationId xmlns:a16="http://schemas.microsoft.com/office/drawing/2014/main" id="{84EACFC1-0779-D2A2-7DAA-62B5E5988745}"/>
              </a:ext>
            </a:extLst>
          </p:cNvPr>
          <p:cNvSpPr/>
          <p:nvPr/>
        </p:nvSpPr>
        <p:spPr>
          <a:xfrm>
            <a:off x="0" y="1389130"/>
            <a:ext cx="5009745" cy="536186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רשים זרימה: תהליך חלופי 10">
            <a:extLst>
              <a:ext uri="{FF2B5EF4-FFF2-40B4-BE49-F238E27FC236}">
                <a16:creationId xmlns:a16="http://schemas.microsoft.com/office/drawing/2014/main" id="{16E5583F-8DC7-5CE8-16AD-ECB8430E652D}"/>
              </a:ext>
            </a:extLst>
          </p:cNvPr>
          <p:cNvSpPr/>
          <p:nvPr/>
        </p:nvSpPr>
        <p:spPr>
          <a:xfrm>
            <a:off x="6420255" y="3735421"/>
            <a:ext cx="5175115" cy="24904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רשים זרימה: תהליך חלופי 11">
            <a:extLst>
              <a:ext uri="{FF2B5EF4-FFF2-40B4-BE49-F238E27FC236}">
                <a16:creationId xmlns:a16="http://schemas.microsoft.com/office/drawing/2014/main" id="{4B3BFC17-4B0A-4E34-0A1D-F9173082083B}"/>
              </a:ext>
            </a:extLst>
          </p:cNvPr>
          <p:cNvSpPr/>
          <p:nvPr/>
        </p:nvSpPr>
        <p:spPr>
          <a:xfrm>
            <a:off x="6766398" y="4390466"/>
            <a:ext cx="1151917" cy="24904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698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A71928-EC09-D66B-3568-50B1F2D2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4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0" i="0" dirty="0">
                <a:effectLst/>
                <a:latin typeface="Söhne"/>
              </a:rPr>
              <a:t>research source</a:t>
            </a:r>
            <a:endParaRPr lang="he-IL" sz="6000" dirty="0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0536F39-0F8F-E4A9-32E4-9AE2BCBDA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939"/>
            <a:ext cx="12120663" cy="6094061"/>
          </a:xfrm>
        </p:spPr>
      </p:pic>
      <p:sp>
        <p:nvSpPr>
          <p:cNvPr id="8" name="תרשים זרימה: תהליך חלופי 7">
            <a:extLst>
              <a:ext uri="{FF2B5EF4-FFF2-40B4-BE49-F238E27FC236}">
                <a16:creationId xmlns:a16="http://schemas.microsoft.com/office/drawing/2014/main" id="{6E5B499A-78D8-E41D-BECC-0E28116FCB47}"/>
              </a:ext>
            </a:extLst>
          </p:cNvPr>
          <p:cNvSpPr/>
          <p:nvPr/>
        </p:nvSpPr>
        <p:spPr>
          <a:xfrm>
            <a:off x="252919" y="826851"/>
            <a:ext cx="7869677" cy="223736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חלופי 8">
            <a:extLst>
              <a:ext uri="{FF2B5EF4-FFF2-40B4-BE49-F238E27FC236}">
                <a16:creationId xmlns:a16="http://schemas.microsoft.com/office/drawing/2014/main" id="{B94DCDB7-DEF5-AFEF-30C0-CF809648A0C2}"/>
              </a:ext>
            </a:extLst>
          </p:cNvPr>
          <p:cNvSpPr/>
          <p:nvPr/>
        </p:nvSpPr>
        <p:spPr>
          <a:xfrm>
            <a:off x="3521413" y="1238033"/>
            <a:ext cx="1225686" cy="250299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חלופי 9">
            <a:extLst>
              <a:ext uri="{FF2B5EF4-FFF2-40B4-BE49-F238E27FC236}">
                <a16:creationId xmlns:a16="http://schemas.microsoft.com/office/drawing/2014/main" id="{9157BB51-AEE0-16C4-EBE7-8CF53E4A6694}"/>
              </a:ext>
            </a:extLst>
          </p:cNvPr>
          <p:cNvSpPr/>
          <p:nvPr/>
        </p:nvSpPr>
        <p:spPr>
          <a:xfrm>
            <a:off x="3521412" y="1562280"/>
            <a:ext cx="2655651" cy="250299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רשים זרימה: תהליך חלופי 10">
            <a:extLst>
              <a:ext uri="{FF2B5EF4-FFF2-40B4-BE49-F238E27FC236}">
                <a16:creationId xmlns:a16="http://schemas.microsoft.com/office/drawing/2014/main" id="{FF8398C9-60C4-FD57-EE93-2A902006BA58}"/>
              </a:ext>
            </a:extLst>
          </p:cNvPr>
          <p:cNvSpPr/>
          <p:nvPr/>
        </p:nvSpPr>
        <p:spPr>
          <a:xfrm>
            <a:off x="243191" y="5843762"/>
            <a:ext cx="2655651" cy="250299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רשים זרימה: תהליך חלופי 11">
            <a:extLst>
              <a:ext uri="{FF2B5EF4-FFF2-40B4-BE49-F238E27FC236}">
                <a16:creationId xmlns:a16="http://schemas.microsoft.com/office/drawing/2014/main" id="{046A7D8D-561F-A257-D9AA-9F50C5B069E4}"/>
              </a:ext>
            </a:extLst>
          </p:cNvPr>
          <p:cNvSpPr/>
          <p:nvPr/>
        </p:nvSpPr>
        <p:spPr>
          <a:xfrm>
            <a:off x="9066179" y="1297070"/>
            <a:ext cx="943583" cy="265210"/>
          </a:xfrm>
          <a:prstGeom prst="flowChartAlternate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175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B98D5A-1E1A-85AD-41B4-67F3C315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Handling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E3E002-F09F-E5FB-D9D1-7830169B4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During our work with the data, we followed the following steps:</a:t>
            </a:r>
            <a:endParaRPr lang="en-US" sz="3200" b="1" i="0" dirty="0">
              <a:effectLst/>
              <a:latin typeface="Söhne"/>
            </a:endParaRPr>
          </a:p>
          <a:p>
            <a:pPr algn="l"/>
            <a:r>
              <a:rPr lang="en-US" b="1" dirty="0">
                <a:latin typeface="Söhne"/>
              </a:rPr>
              <a:t>1.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effectLst/>
                <a:latin typeface="Söhne"/>
              </a:rPr>
              <a:t>We merged two files and changed their format from row display to column display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1" dirty="0"/>
              <a:t>2 </a:t>
            </a:r>
            <a:r>
              <a:rPr lang="en-US" b="1" i="0" dirty="0">
                <a:effectLst/>
                <a:latin typeface="Söhne"/>
              </a:rPr>
              <a:t>We removed rows from the data that contained missing information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1" dirty="0">
                <a:latin typeface="Söhne"/>
              </a:rPr>
              <a:t>3.</a:t>
            </a:r>
            <a:r>
              <a:rPr lang="en-US" b="1" i="0" dirty="0">
                <a:effectLst/>
                <a:latin typeface="Söhne"/>
              </a:rPr>
              <a:t> We downloaded compressed versions of the data.</a:t>
            </a:r>
          </a:p>
          <a:p>
            <a:pPr algn="l"/>
            <a:r>
              <a:rPr lang="en-US" dirty="0">
                <a:latin typeface="Söhne"/>
              </a:rPr>
              <a:t> </a:t>
            </a:r>
            <a:r>
              <a:rPr lang="en-US" b="1" dirty="0">
                <a:latin typeface="Söhne"/>
              </a:rPr>
              <a:t>4. </a:t>
            </a:r>
            <a:r>
              <a:rPr lang="en-US" b="1" i="0" dirty="0">
                <a:effectLst/>
                <a:latin typeface="Söhne"/>
              </a:rPr>
              <a:t>We removed currency symbols from the prices.</a:t>
            </a:r>
          </a:p>
          <a:p>
            <a:pPr algn="l"/>
            <a:r>
              <a:rPr lang="en-US" b="1" dirty="0">
                <a:latin typeface="Söhne"/>
              </a:rPr>
              <a:t>5. </a:t>
            </a:r>
            <a:r>
              <a:rPr lang="en-US" b="1" i="0" dirty="0">
                <a:effectLst/>
                <a:latin typeface="Söhne"/>
              </a:rPr>
              <a:t>We downloaded all the books that received less than 200 ratings.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6. We downloaded the genre that appeared multiple times.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algn="l"/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41815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0A129D-3E7B-2E73-F7FC-1CCC3522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EDA</a:t>
            </a:r>
            <a:endParaRPr lang="he-IL" b="1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1FB529-6BD8-CA7B-2147-583CCD26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During the execution of graph tags, we tried to identify a linear correlation between the columns, therefore we used the following shapes:</a:t>
            </a:r>
          </a:p>
          <a:p>
            <a:pPr algn="l"/>
            <a:r>
              <a:rPr lang="en-US" b="1" dirty="0">
                <a:latin typeface="Söhne"/>
              </a:rPr>
              <a:t>1 Bar plot </a:t>
            </a:r>
          </a:p>
          <a:p>
            <a:pPr algn="l"/>
            <a:r>
              <a:rPr lang="en-US" b="1" dirty="0">
                <a:latin typeface="Söhne"/>
              </a:rPr>
              <a:t>2 Pie plot</a:t>
            </a:r>
            <a:endParaRPr lang="he-IL" b="1" i="0" dirty="0">
              <a:effectLst/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3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effectLst/>
                <a:latin typeface="Söhne"/>
              </a:rPr>
              <a:t>Box plot</a:t>
            </a:r>
          </a:p>
          <a:p>
            <a:pPr algn="l"/>
            <a:r>
              <a:rPr lang="en-US" b="1" dirty="0"/>
              <a:t>4 Hist plot</a:t>
            </a:r>
          </a:p>
          <a:p>
            <a:pPr algn="l"/>
            <a:r>
              <a:rPr lang="en-US" b="1" dirty="0"/>
              <a:t>5 Violin box plot</a:t>
            </a:r>
          </a:p>
          <a:p>
            <a:pPr algn="l"/>
            <a:r>
              <a:rPr lang="en-US" b="1" dirty="0"/>
              <a:t>6 P</a:t>
            </a:r>
            <a:r>
              <a:rPr lang="en-US" b="1" i="0" dirty="0">
                <a:effectLst/>
                <a:latin typeface="-apple-system"/>
              </a:rPr>
              <a:t>air plot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50320508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446</Words>
  <Application>Microsoft Office PowerPoint</Application>
  <PresentationFormat>מסך רחב</PresentationFormat>
  <Paragraphs>51</Paragraphs>
  <Slides>13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45</vt:lpstr>
      <vt:lpstr>-apple-system</vt:lpstr>
      <vt:lpstr>Arial</vt:lpstr>
      <vt:lpstr>Calibri</vt:lpstr>
      <vt:lpstr>Calibri Light</vt:lpstr>
      <vt:lpstr>Söhne</vt:lpstr>
      <vt:lpstr>ערכת נושא Office</vt:lpstr>
      <vt:lpstr>Predicting whether a book will receive a good rating </vt:lpstr>
      <vt:lpstr>Introduction  </vt:lpstr>
      <vt:lpstr>Research Questions</vt:lpstr>
      <vt:lpstr>The Process</vt:lpstr>
      <vt:lpstr>research source</vt:lpstr>
      <vt:lpstr>research source</vt:lpstr>
      <vt:lpstr>research source</vt:lpstr>
      <vt:lpstr>Data Handling</vt:lpstr>
      <vt:lpstr>EDA</vt:lpstr>
      <vt:lpstr>מצגת של PowerPoint‏</vt:lpstr>
      <vt:lpstr>Machine Learning</vt:lpstr>
      <vt:lpstr>Conclusion 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whether a book will receive a good rating</dc:title>
  <dc:creator>איליה בלוצרקובסקי</dc:creator>
  <cp:lastModifiedBy>איליה בלוצרקובסקי</cp:lastModifiedBy>
  <cp:revision>4</cp:revision>
  <dcterms:created xsi:type="dcterms:W3CDTF">2023-02-23T11:20:27Z</dcterms:created>
  <dcterms:modified xsi:type="dcterms:W3CDTF">2023-02-26T20:01:44Z</dcterms:modified>
</cp:coreProperties>
</file>